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9"/>
  </p:notesMasterIdLst>
  <p:handoutMasterIdLst>
    <p:handoutMasterId r:id="rId40"/>
  </p:handoutMasterIdLst>
  <p:sldIdLst>
    <p:sldId id="256" r:id="rId2"/>
    <p:sldId id="296" r:id="rId3"/>
    <p:sldId id="298" r:id="rId4"/>
    <p:sldId id="299" r:id="rId5"/>
    <p:sldId id="295" r:id="rId6"/>
    <p:sldId id="277" r:id="rId7"/>
    <p:sldId id="278" r:id="rId8"/>
    <p:sldId id="258" r:id="rId9"/>
    <p:sldId id="259" r:id="rId10"/>
    <p:sldId id="260" r:id="rId11"/>
    <p:sldId id="261" r:id="rId12"/>
    <p:sldId id="262" r:id="rId13"/>
    <p:sldId id="264" r:id="rId14"/>
    <p:sldId id="263" r:id="rId15"/>
    <p:sldId id="265" r:id="rId16"/>
    <p:sldId id="266" r:id="rId17"/>
    <p:sldId id="267" r:id="rId18"/>
    <p:sldId id="269" r:id="rId19"/>
    <p:sldId id="268" r:id="rId20"/>
    <p:sldId id="271" r:id="rId21"/>
    <p:sldId id="270" r:id="rId22"/>
    <p:sldId id="281" r:id="rId23"/>
    <p:sldId id="291" r:id="rId24"/>
    <p:sldId id="283" r:id="rId25"/>
    <p:sldId id="284" r:id="rId26"/>
    <p:sldId id="285" r:id="rId27"/>
    <p:sldId id="282" r:id="rId28"/>
    <p:sldId id="286" r:id="rId29"/>
    <p:sldId id="301" r:id="rId30"/>
    <p:sldId id="302" r:id="rId31"/>
    <p:sldId id="303" r:id="rId32"/>
    <p:sldId id="304" r:id="rId33"/>
    <p:sldId id="305" r:id="rId34"/>
    <p:sldId id="306" r:id="rId35"/>
    <p:sldId id="300" r:id="rId36"/>
    <p:sldId id="288" r:id="rId37"/>
    <p:sldId id="289" r:id="rId3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562C63A-DB80-4B1C-860A-0993F0C4900B}" type="datetimeFigureOut">
              <a:rPr lang="en-US" smtClean="0"/>
              <a:t>9/20/2018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4864E67-A464-46F0-AFF1-86F59E3150B6}" type="slidenum">
              <a:rPr lang="en-US" smtClean="0"/>
              <a:t>‹#›</a:t>
            </a:fld>
            <a:endParaRPr lang="en-US"/>
          </a:p>
        </p:txBody>
      </p:sp>
    </p:spTree>
    <p:extLst>
      <p:ext uri="{BB962C8B-B14F-4D97-AF65-F5344CB8AC3E}">
        <p14:creationId xmlns:p14="http://schemas.microsoft.com/office/powerpoint/2010/main" val="3608246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A1E59C6-F1B3-4100-B3FD-8C32FAA9AC1D}" type="datetimeFigureOut">
              <a:rPr lang="en-US" smtClean="0"/>
              <a:t>9/20/2018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DE6483C-6288-4D95-9C9A-5353983A2308}" type="slidenum">
              <a:rPr lang="en-US" smtClean="0"/>
              <a:t>‹#›</a:t>
            </a:fld>
            <a:endParaRPr lang="en-US"/>
          </a:p>
        </p:txBody>
      </p:sp>
    </p:spTree>
    <p:extLst>
      <p:ext uri="{BB962C8B-B14F-4D97-AF65-F5344CB8AC3E}">
        <p14:creationId xmlns:p14="http://schemas.microsoft.com/office/powerpoint/2010/main" val="617245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6483C-6288-4D95-9C9A-5353983A2308}" type="slidenum">
              <a:rPr lang="en-US" smtClean="0"/>
              <a:t>7</a:t>
            </a:fld>
            <a:endParaRPr lang="en-US"/>
          </a:p>
        </p:txBody>
      </p:sp>
    </p:spTree>
    <p:extLst>
      <p:ext uri="{BB962C8B-B14F-4D97-AF65-F5344CB8AC3E}">
        <p14:creationId xmlns:p14="http://schemas.microsoft.com/office/powerpoint/2010/main" val="16142449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9/20/2018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9/20/2018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CqkUw9egsW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a:effectLst/>
              </a:rPr>
              <a:t>Lisbon Regional School Safety Assembly</a:t>
            </a:r>
            <a:r>
              <a:rPr lang="en-US" sz="2200" dirty="0">
                <a:effectLst/>
              </a:rPr>
              <a:t/>
            </a:r>
            <a:br>
              <a:rPr lang="en-US" sz="2200" dirty="0">
                <a:effectLst/>
              </a:rPr>
            </a:br>
            <a:r>
              <a:rPr lang="en-US" sz="2200" dirty="0">
                <a:effectLst/>
              </a:rPr>
              <a:t/>
            </a:r>
            <a:br>
              <a:rPr lang="en-US" sz="2200" dirty="0">
                <a:effectLst/>
              </a:rPr>
            </a:br>
            <a:r>
              <a:rPr lang="en-US" dirty="0"/>
              <a:t/>
            </a:r>
            <a:br>
              <a:rPr lang="en-US" dirty="0"/>
            </a:br>
            <a:endParaRPr lang="en-US" dirty="0"/>
          </a:p>
        </p:txBody>
      </p:sp>
      <p:sp>
        <p:nvSpPr>
          <p:cNvPr id="3" name="Subtitle 2"/>
          <p:cNvSpPr>
            <a:spLocks noGrp="1"/>
          </p:cNvSpPr>
          <p:nvPr>
            <p:ph type="subTitle" idx="1"/>
          </p:nvPr>
        </p:nvSpPr>
        <p:spPr/>
        <p:txBody>
          <a:bodyPr/>
          <a:lstStyle/>
          <a:p>
            <a:r>
              <a:rPr lang="en-US" dirty="0">
                <a:effectLst/>
              </a:rPr>
              <a:t>September </a:t>
            </a:r>
            <a:r>
              <a:rPr lang="en-US" dirty="0" smtClean="0">
                <a:effectLst/>
              </a:rPr>
              <a:t>20, </a:t>
            </a:r>
            <a:r>
              <a:rPr lang="en-US" dirty="0">
                <a:effectLst/>
              </a:rPr>
              <a:t>2018</a:t>
            </a:r>
            <a:br>
              <a:rPr lang="en-US" dirty="0">
                <a:effectLst/>
              </a:rPr>
            </a:br>
            <a:r>
              <a:rPr lang="en-US" dirty="0">
                <a:effectLst/>
              </a:rPr>
              <a:t>Grades 7-12</a:t>
            </a:r>
            <a:br>
              <a:rPr lang="en-US" dirty="0">
                <a:effectLst/>
              </a:rPr>
            </a:br>
            <a:endParaRPr lang="en-US" dirty="0"/>
          </a:p>
        </p:txBody>
      </p:sp>
    </p:spTree>
    <p:extLst>
      <p:ext uri="{BB962C8B-B14F-4D97-AF65-F5344CB8AC3E}">
        <p14:creationId xmlns:p14="http://schemas.microsoft.com/office/powerpoint/2010/main" val="1415906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ALICE</a:t>
            </a:r>
            <a:endParaRPr lang="en-US" dirty="0"/>
          </a:p>
        </p:txBody>
      </p:sp>
      <p:sp>
        <p:nvSpPr>
          <p:cNvPr id="3" name="Content Placeholder 2"/>
          <p:cNvSpPr>
            <a:spLocks noGrp="1"/>
          </p:cNvSpPr>
          <p:nvPr>
            <p:ph sz="quarter" idx="13"/>
          </p:nvPr>
        </p:nvSpPr>
        <p:spPr/>
        <p:txBody>
          <a:bodyPr/>
          <a:lstStyle/>
          <a:p>
            <a:r>
              <a:rPr lang="en-US" dirty="0" smtClean="0"/>
              <a:t>Provides Options for maximum survival</a:t>
            </a:r>
          </a:p>
          <a:p>
            <a:r>
              <a:rPr lang="en-US" dirty="0" smtClean="0"/>
              <a:t>Provides Knowledge</a:t>
            </a:r>
          </a:p>
          <a:p>
            <a:pPr lvl="1"/>
            <a:r>
              <a:rPr lang="en-US" dirty="0" smtClean="0"/>
              <a:t>Persons under attack can make informed decisions</a:t>
            </a:r>
          </a:p>
          <a:p>
            <a:r>
              <a:rPr lang="en-US" dirty="0" smtClean="0"/>
              <a:t>Empowers faculty, staff and students to </a:t>
            </a:r>
            <a:r>
              <a:rPr lang="en-US" sz="2800" b="1" u="sng" dirty="0" smtClean="0"/>
              <a:t>DO</a:t>
            </a:r>
            <a:r>
              <a:rPr lang="en-US" sz="2400" dirty="0" smtClean="0"/>
              <a:t> </a:t>
            </a:r>
            <a:r>
              <a:rPr lang="en-US" dirty="0" smtClean="0"/>
              <a:t>something instead of </a:t>
            </a:r>
            <a:r>
              <a:rPr lang="en-US" sz="2400" b="1" u="sng" dirty="0" smtClean="0"/>
              <a:t>waiting</a:t>
            </a:r>
            <a:r>
              <a:rPr lang="en-US" sz="2400" dirty="0" smtClean="0"/>
              <a:t> </a:t>
            </a:r>
            <a:r>
              <a:rPr lang="en-US" dirty="0" smtClean="0"/>
              <a:t>to be a victim/casualty</a:t>
            </a:r>
            <a:endParaRPr lang="en-US" dirty="0"/>
          </a:p>
        </p:txBody>
      </p:sp>
    </p:spTree>
    <p:extLst>
      <p:ext uri="{BB962C8B-B14F-4D97-AF65-F5344CB8AC3E}">
        <p14:creationId xmlns:p14="http://schemas.microsoft.com/office/powerpoint/2010/main" val="652481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1500" b="1" u="sng" dirty="0" smtClean="0"/>
              <a:t>A</a:t>
            </a:r>
            <a:r>
              <a:rPr lang="en-US" sz="11500" dirty="0" smtClean="0"/>
              <a:t>LICE</a:t>
            </a:r>
            <a:endParaRPr lang="en-US" dirty="0"/>
          </a:p>
        </p:txBody>
      </p:sp>
      <p:sp>
        <p:nvSpPr>
          <p:cNvPr id="4" name="Text Placeholder 3"/>
          <p:cNvSpPr>
            <a:spLocks noGrp="1"/>
          </p:cNvSpPr>
          <p:nvPr>
            <p:ph type="body" idx="1"/>
          </p:nvPr>
        </p:nvSpPr>
        <p:spPr/>
        <p:txBody>
          <a:bodyPr/>
          <a:lstStyle/>
          <a:p>
            <a:r>
              <a:rPr lang="en-US" sz="6000" dirty="0" smtClean="0"/>
              <a:t>ALERT</a:t>
            </a:r>
            <a:endParaRPr lang="en-US" dirty="0" smtClean="0"/>
          </a:p>
          <a:p>
            <a:endParaRPr lang="en-US" dirty="0"/>
          </a:p>
        </p:txBody>
      </p:sp>
    </p:spTree>
    <p:extLst>
      <p:ext uri="{BB962C8B-B14F-4D97-AF65-F5344CB8AC3E}">
        <p14:creationId xmlns:p14="http://schemas.microsoft.com/office/powerpoint/2010/main" val="664141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ALERT</a:t>
            </a:r>
            <a:endParaRPr lang="en-US" dirty="0"/>
          </a:p>
        </p:txBody>
      </p:sp>
      <p:sp>
        <p:nvSpPr>
          <p:cNvPr id="5" name="Content Placeholder 4"/>
          <p:cNvSpPr>
            <a:spLocks noGrp="1"/>
          </p:cNvSpPr>
          <p:nvPr>
            <p:ph sz="quarter" idx="13"/>
          </p:nvPr>
        </p:nvSpPr>
        <p:spPr/>
        <p:txBody>
          <a:bodyPr/>
          <a:lstStyle/>
          <a:p>
            <a:r>
              <a:rPr lang="en-US" dirty="0" smtClean="0"/>
              <a:t>Information is the key to making good decisions</a:t>
            </a:r>
          </a:p>
          <a:p>
            <a:pPr lvl="1"/>
            <a:r>
              <a:rPr lang="en-US" dirty="0" smtClean="0"/>
              <a:t>Use plain English </a:t>
            </a:r>
          </a:p>
          <a:p>
            <a:pPr lvl="1"/>
            <a:r>
              <a:rPr lang="en-US" dirty="0" smtClean="0"/>
              <a:t>Give as much information as possible</a:t>
            </a:r>
          </a:p>
          <a:p>
            <a:pPr lvl="2"/>
            <a:r>
              <a:rPr lang="en-US" dirty="0" smtClean="0"/>
              <a:t>What is the person wearing </a:t>
            </a:r>
            <a:endParaRPr lang="en-US" dirty="0"/>
          </a:p>
          <a:p>
            <a:pPr lvl="2"/>
            <a:r>
              <a:rPr lang="en-US" dirty="0" smtClean="0"/>
              <a:t>where were they last seen?</a:t>
            </a:r>
          </a:p>
        </p:txBody>
      </p:sp>
    </p:spTree>
    <p:extLst>
      <p:ext uri="{BB962C8B-B14F-4D97-AF65-F5344CB8AC3E}">
        <p14:creationId xmlns:p14="http://schemas.microsoft.com/office/powerpoint/2010/main" val="1247733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1500" dirty="0" smtClean="0"/>
              <a:t>A</a:t>
            </a:r>
            <a:r>
              <a:rPr lang="en-US" sz="11500" b="1" u="sng" dirty="0" smtClean="0"/>
              <a:t>L</a:t>
            </a:r>
            <a:r>
              <a:rPr lang="en-US" sz="11500" dirty="0" smtClean="0"/>
              <a:t>ICE</a:t>
            </a:r>
            <a:endParaRPr lang="en-US" dirty="0"/>
          </a:p>
        </p:txBody>
      </p:sp>
      <p:sp>
        <p:nvSpPr>
          <p:cNvPr id="4" name="Text Placeholder 3"/>
          <p:cNvSpPr>
            <a:spLocks noGrp="1"/>
          </p:cNvSpPr>
          <p:nvPr>
            <p:ph type="body" idx="1"/>
          </p:nvPr>
        </p:nvSpPr>
        <p:spPr/>
        <p:txBody>
          <a:bodyPr/>
          <a:lstStyle/>
          <a:p>
            <a:r>
              <a:rPr lang="en-US" sz="6000" dirty="0" smtClean="0"/>
              <a:t>LOCKDOWN</a:t>
            </a:r>
            <a:endParaRPr lang="en-US" dirty="0" smtClean="0"/>
          </a:p>
          <a:p>
            <a:endParaRPr lang="en-US" dirty="0"/>
          </a:p>
        </p:txBody>
      </p:sp>
    </p:spTree>
    <p:extLst>
      <p:ext uri="{BB962C8B-B14F-4D97-AF65-F5344CB8AC3E}">
        <p14:creationId xmlns:p14="http://schemas.microsoft.com/office/powerpoint/2010/main" val="3177968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Lockdown</a:t>
            </a:r>
            <a:endParaRPr lang="en-US" dirty="0"/>
          </a:p>
        </p:txBody>
      </p:sp>
      <p:sp>
        <p:nvSpPr>
          <p:cNvPr id="3" name="Content Placeholder 2"/>
          <p:cNvSpPr>
            <a:spLocks noGrp="1"/>
          </p:cNvSpPr>
          <p:nvPr>
            <p:ph sz="quarter" idx="13"/>
          </p:nvPr>
        </p:nvSpPr>
        <p:spPr/>
        <p:txBody>
          <a:bodyPr>
            <a:normAutofit/>
          </a:bodyPr>
          <a:lstStyle/>
          <a:p>
            <a:r>
              <a:rPr lang="en-US" dirty="0" smtClean="0"/>
              <a:t>Traditional Lockdown Procedure </a:t>
            </a:r>
          </a:p>
          <a:p>
            <a:r>
              <a:rPr lang="en-US" dirty="0" smtClean="0"/>
              <a:t>Shut and lock door</a:t>
            </a:r>
          </a:p>
          <a:p>
            <a:pPr lvl="1"/>
            <a:r>
              <a:rPr lang="en-US" dirty="0" smtClean="0"/>
              <a:t>Turn off the lights</a:t>
            </a:r>
          </a:p>
          <a:p>
            <a:pPr lvl="1"/>
            <a:r>
              <a:rPr lang="en-US" dirty="0" smtClean="0"/>
              <a:t>Sit in the corner</a:t>
            </a:r>
          </a:p>
          <a:p>
            <a:r>
              <a:rPr lang="en-US" dirty="0" smtClean="0"/>
              <a:t>Is this a sufficient, stand-alone, mandated defense?</a:t>
            </a:r>
          </a:p>
        </p:txBody>
      </p:sp>
      <p:pic>
        <p:nvPicPr>
          <p:cNvPr id="6"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204856" y="2074952"/>
            <a:ext cx="4934933" cy="392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7186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Lockdown</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dirty="0"/>
              <a:t>Starting point, but not the only point</a:t>
            </a:r>
          </a:p>
          <a:p>
            <a:r>
              <a:rPr lang="en-US" dirty="0"/>
              <a:t>Part of the process, but </a:t>
            </a:r>
            <a:r>
              <a:rPr lang="en-US" dirty="0" smtClean="0"/>
              <a:t>does not </a:t>
            </a:r>
            <a:r>
              <a:rPr lang="en-US" dirty="0"/>
              <a:t>stand alone</a:t>
            </a:r>
          </a:p>
          <a:p>
            <a:r>
              <a:rPr lang="en-US" dirty="0" smtClean="0"/>
              <a:t>Lockdown </a:t>
            </a:r>
            <a:r>
              <a:rPr lang="en-US" dirty="0"/>
              <a:t>procedure </a:t>
            </a:r>
            <a:r>
              <a:rPr lang="en-US" b="1" dirty="0"/>
              <a:t>(PLUS)</a:t>
            </a:r>
          </a:p>
          <a:p>
            <a:pPr lvl="1"/>
            <a:r>
              <a:rPr lang="en-US" dirty="0"/>
              <a:t>Barricade door</a:t>
            </a:r>
          </a:p>
          <a:p>
            <a:pPr lvl="1"/>
            <a:r>
              <a:rPr lang="en-US" dirty="0"/>
              <a:t>Spread out within the room</a:t>
            </a:r>
          </a:p>
          <a:p>
            <a:pPr lvl="1"/>
            <a:r>
              <a:rPr lang="en-US" dirty="0"/>
              <a:t>Do not huddle</a:t>
            </a:r>
          </a:p>
          <a:p>
            <a:pPr lvl="1"/>
            <a:r>
              <a:rPr lang="en-US" dirty="0"/>
              <a:t>Look for alternate escape routes (other doors or windows)</a:t>
            </a:r>
          </a:p>
          <a:p>
            <a:pPr lvl="1"/>
            <a:r>
              <a:rPr lang="en-US" sz="2000" b="1" u="sng" dirty="0"/>
              <a:t>DO NOT </a:t>
            </a:r>
            <a:r>
              <a:rPr lang="en-US" dirty="0"/>
              <a:t>open door for anyone</a:t>
            </a:r>
          </a:p>
          <a:p>
            <a:pPr lvl="1"/>
            <a:r>
              <a:rPr lang="en-US" dirty="0"/>
              <a:t>Dial 911 when safe to do so</a:t>
            </a:r>
          </a:p>
          <a:p>
            <a:endParaRPr lang="en-US" dirty="0"/>
          </a:p>
        </p:txBody>
      </p:sp>
    </p:spTree>
    <p:extLst>
      <p:ext uri="{BB962C8B-B14F-4D97-AF65-F5344CB8AC3E}">
        <p14:creationId xmlns:p14="http://schemas.microsoft.com/office/powerpoint/2010/main" val="2725646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Barricades</a:t>
            </a:r>
            <a:endParaRPr lang="en-US" dirty="0"/>
          </a:p>
        </p:txBody>
      </p:sp>
      <p:pic>
        <p:nvPicPr>
          <p:cNvPr id="9" name="Content Placeholder 3" descr="door barricade.jpg"/>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914400" y="2377707"/>
            <a:ext cx="5105400" cy="3402749"/>
          </a:xfrm>
        </p:spPr>
      </p:pic>
      <p:pic>
        <p:nvPicPr>
          <p:cNvPr id="10" name="Picture 4" descr="Desks at Door.jpg"/>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bwMode="auto">
          <a:xfrm>
            <a:off x="6671388" y="2377707"/>
            <a:ext cx="4077478" cy="4068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912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Barricades</a:t>
            </a:r>
            <a:endParaRPr lang="en-US" dirty="0"/>
          </a:p>
        </p:txBody>
      </p:sp>
      <p:sp>
        <p:nvSpPr>
          <p:cNvPr id="8" name="Content Placeholder 7"/>
          <p:cNvSpPr>
            <a:spLocks noGrp="1"/>
          </p:cNvSpPr>
          <p:nvPr>
            <p:ph sz="quarter" idx="14"/>
          </p:nvPr>
        </p:nvSpPr>
        <p:spPr>
          <a:xfrm>
            <a:off x="6172200" y="2367092"/>
            <a:ext cx="5105400" cy="1636497"/>
          </a:xfrm>
        </p:spPr>
        <p:txBody>
          <a:bodyPr/>
          <a:lstStyle/>
          <a:p>
            <a:pPr marL="0" indent="0">
              <a:buNone/>
            </a:pPr>
            <a:endParaRPr lang="en-US" dirty="0" smtClean="0"/>
          </a:p>
          <a:p>
            <a:r>
              <a:rPr lang="en-US" dirty="0" smtClean="0"/>
              <a:t>What items in YOUR classrooms can be used to barricade the door?</a:t>
            </a:r>
            <a:endParaRPr lang="en-US" dirty="0"/>
          </a:p>
        </p:txBody>
      </p:sp>
      <p:pic>
        <p:nvPicPr>
          <p:cNvPr id="9"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334278" y="1236481"/>
            <a:ext cx="3417436" cy="4554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43650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1500" dirty="0" smtClean="0"/>
              <a:t>AL</a:t>
            </a:r>
            <a:r>
              <a:rPr lang="en-US" sz="11500" b="1" u="sng" dirty="0" smtClean="0"/>
              <a:t>I</a:t>
            </a:r>
            <a:r>
              <a:rPr lang="en-US" sz="11500" dirty="0" smtClean="0"/>
              <a:t>CE</a:t>
            </a:r>
            <a:endParaRPr lang="en-US" dirty="0"/>
          </a:p>
        </p:txBody>
      </p:sp>
      <p:sp>
        <p:nvSpPr>
          <p:cNvPr id="4" name="Text Placeholder 3"/>
          <p:cNvSpPr>
            <a:spLocks noGrp="1"/>
          </p:cNvSpPr>
          <p:nvPr>
            <p:ph type="body" idx="1"/>
          </p:nvPr>
        </p:nvSpPr>
        <p:spPr/>
        <p:txBody>
          <a:bodyPr/>
          <a:lstStyle/>
          <a:p>
            <a:r>
              <a:rPr lang="en-US" sz="6000" dirty="0" smtClean="0"/>
              <a:t>INFORM</a:t>
            </a:r>
            <a:endParaRPr lang="en-US" dirty="0" smtClean="0"/>
          </a:p>
          <a:p>
            <a:endParaRPr lang="en-US" dirty="0"/>
          </a:p>
        </p:txBody>
      </p:sp>
    </p:spTree>
    <p:extLst>
      <p:ext uri="{BB962C8B-B14F-4D97-AF65-F5344CB8AC3E}">
        <p14:creationId xmlns:p14="http://schemas.microsoft.com/office/powerpoint/2010/main" val="22552903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Inform</a:t>
            </a:r>
            <a:endParaRPr lang="en-US" dirty="0"/>
          </a:p>
        </p:txBody>
      </p:sp>
      <p:sp>
        <p:nvSpPr>
          <p:cNvPr id="6" name="Content Placeholder 5"/>
          <p:cNvSpPr>
            <a:spLocks noGrp="1"/>
          </p:cNvSpPr>
          <p:nvPr>
            <p:ph sz="quarter" idx="13"/>
          </p:nvPr>
        </p:nvSpPr>
        <p:spPr/>
        <p:txBody>
          <a:bodyPr/>
          <a:lstStyle/>
          <a:p>
            <a:r>
              <a:rPr lang="en-US" i="1" dirty="0" smtClean="0"/>
              <a:t>Empower staff and students</a:t>
            </a:r>
          </a:p>
          <a:p>
            <a:r>
              <a:rPr lang="en-US" dirty="0" smtClean="0"/>
              <a:t>Methods of getting information</a:t>
            </a:r>
          </a:p>
          <a:p>
            <a:r>
              <a:rPr lang="en-US" dirty="0" smtClean="0"/>
              <a:t>Pass on real time detailed information</a:t>
            </a:r>
          </a:p>
          <a:p>
            <a:pPr lvl="1"/>
            <a:r>
              <a:rPr lang="en-US" dirty="0" smtClean="0"/>
              <a:t>WHERE IS THE INTRUDER? </a:t>
            </a:r>
          </a:p>
          <a:p>
            <a:pPr lvl="1"/>
            <a:r>
              <a:rPr lang="en-US" dirty="0" smtClean="0"/>
              <a:t>What are they wearing?</a:t>
            </a:r>
          </a:p>
          <a:p>
            <a:r>
              <a:rPr lang="en-US" dirty="0" smtClean="0"/>
              <a:t>Continuation of </a:t>
            </a:r>
            <a:r>
              <a:rPr lang="en-US" b="1" i="1" dirty="0" smtClean="0"/>
              <a:t>ALERT</a:t>
            </a:r>
          </a:p>
          <a:p>
            <a:endParaRPr lang="en-US" b="1" i="1" dirty="0" smtClean="0"/>
          </a:p>
          <a:p>
            <a:endParaRPr lang="en-US" dirty="0" smtClean="0"/>
          </a:p>
          <a:p>
            <a:endParaRPr lang="en-US" dirty="0"/>
          </a:p>
        </p:txBody>
      </p:sp>
    </p:spTree>
    <p:extLst>
      <p:ext uri="{BB962C8B-B14F-4D97-AF65-F5344CB8AC3E}">
        <p14:creationId xmlns:p14="http://schemas.microsoft.com/office/powerpoint/2010/main" val="282279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Why are we here today?</a:t>
            </a:r>
            <a:br>
              <a:rPr lang="en-US" dirty="0">
                <a:effectLst/>
              </a:rPr>
            </a:br>
            <a:r>
              <a:rPr lang="en-US" dirty="0"/>
              <a:t/>
            </a:r>
            <a:br>
              <a:rPr lang="en-US" dirty="0"/>
            </a:br>
            <a:endParaRPr lang="en-US" dirty="0"/>
          </a:p>
        </p:txBody>
      </p:sp>
      <p:sp>
        <p:nvSpPr>
          <p:cNvPr id="3" name="Content Placeholder 2"/>
          <p:cNvSpPr>
            <a:spLocks noGrp="1"/>
          </p:cNvSpPr>
          <p:nvPr>
            <p:ph sz="quarter" idx="13"/>
          </p:nvPr>
        </p:nvSpPr>
        <p:spPr/>
        <p:txBody>
          <a:bodyPr/>
          <a:lstStyle/>
          <a:p>
            <a:pPr marL="0" indent="0">
              <a:buNone/>
            </a:pPr>
            <a:r>
              <a:rPr lang="en-US" sz="4000" dirty="0">
                <a:effectLst/>
              </a:rPr>
              <a:t>To discuss simple steps to keep you safe that need to be taken if there was ever an active shooter or intruder situation.</a:t>
            </a:r>
          </a:p>
          <a:p>
            <a:pPr marL="0" indent="0">
              <a:buNone/>
            </a:pPr>
            <a:r>
              <a:rPr lang="en-US" dirty="0"/>
              <a:t/>
            </a:r>
            <a:br>
              <a:rPr lang="en-US" dirty="0"/>
            </a:br>
            <a:endParaRPr lang="en-US" dirty="0"/>
          </a:p>
        </p:txBody>
      </p:sp>
    </p:spTree>
    <p:extLst>
      <p:ext uri="{BB962C8B-B14F-4D97-AF65-F5344CB8AC3E}">
        <p14:creationId xmlns:p14="http://schemas.microsoft.com/office/powerpoint/2010/main" val="25105640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1500" dirty="0" smtClean="0"/>
              <a:t>ALIC</a:t>
            </a:r>
            <a:r>
              <a:rPr lang="en-US" sz="11500" b="1" u="sng" dirty="0" smtClean="0"/>
              <a:t>E</a:t>
            </a:r>
            <a:endParaRPr lang="en-US" b="1" u="sng" dirty="0"/>
          </a:p>
        </p:txBody>
      </p:sp>
      <p:sp>
        <p:nvSpPr>
          <p:cNvPr id="4" name="Text Placeholder 3"/>
          <p:cNvSpPr>
            <a:spLocks noGrp="1"/>
          </p:cNvSpPr>
          <p:nvPr>
            <p:ph type="body" idx="1"/>
          </p:nvPr>
        </p:nvSpPr>
        <p:spPr/>
        <p:txBody>
          <a:bodyPr/>
          <a:lstStyle/>
          <a:p>
            <a:r>
              <a:rPr lang="en-US" sz="6000" dirty="0" smtClean="0"/>
              <a:t>Evacuate</a:t>
            </a:r>
            <a:endParaRPr lang="en-US" dirty="0" smtClean="0"/>
          </a:p>
          <a:p>
            <a:endParaRPr lang="en-US" dirty="0"/>
          </a:p>
        </p:txBody>
      </p:sp>
    </p:spTree>
    <p:extLst>
      <p:ext uri="{BB962C8B-B14F-4D97-AF65-F5344CB8AC3E}">
        <p14:creationId xmlns:p14="http://schemas.microsoft.com/office/powerpoint/2010/main" val="16793174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EVACUATE</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sz="2600" dirty="0" smtClean="0"/>
              <a:t>Escape – the preferred response</a:t>
            </a:r>
          </a:p>
          <a:p>
            <a:r>
              <a:rPr lang="en-US" dirty="0" smtClean="0"/>
              <a:t>Only 2% of active shooter/intruder scenarios have involved more than one perpetrator</a:t>
            </a:r>
          </a:p>
          <a:p>
            <a:r>
              <a:rPr lang="en-US" dirty="0" smtClean="0"/>
              <a:t>If intruder is inside, get outside</a:t>
            </a:r>
          </a:p>
          <a:p>
            <a:r>
              <a:rPr lang="en-US" dirty="0" smtClean="0"/>
              <a:t>Do not use a car to evacuate</a:t>
            </a:r>
          </a:p>
          <a:p>
            <a:r>
              <a:rPr lang="en-US" dirty="0" smtClean="0"/>
              <a:t>Rally Points and Reunification points should be established</a:t>
            </a:r>
          </a:p>
          <a:p>
            <a:pPr lvl="1"/>
            <a:r>
              <a:rPr lang="en-US" dirty="0" smtClean="0"/>
              <a:t>Middle School and high school students go to </a:t>
            </a:r>
            <a:r>
              <a:rPr lang="en-US" dirty="0" smtClean="0"/>
              <a:t>the offsite location</a:t>
            </a:r>
          </a:p>
          <a:p>
            <a:pPr lvl="1"/>
            <a:r>
              <a:rPr lang="en-US" dirty="0" smtClean="0"/>
              <a:t>Remove </a:t>
            </a:r>
            <a:r>
              <a:rPr lang="en-US" dirty="0" smtClean="0"/>
              <a:t>as many potential targets as you can</a:t>
            </a:r>
            <a:endParaRPr lang="en-US" dirty="0"/>
          </a:p>
        </p:txBody>
      </p:sp>
    </p:spTree>
    <p:extLst>
      <p:ext uri="{BB962C8B-B14F-4D97-AF65-F5344CB8AC3E}">
        <p14:creationId xmlns:p14="http://schemas.microsoft.com/office/powerpoint/2010/main" val="41090106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Evacuate</a:t>
            </a:r>
            <a:endParaRPr lang="en-US" dirty="0"/>
          </a:p>
        </p:txBody>
      </p:sp>
      <p:sp>
        <p:nvSpPr>
          <p:cNvPr id="3" name="Content Placeholder 2"/>
          <p:cNvSpPr>
            <a:spLocks noGrp="1"/>
          </p:cNvSpPr>
          <p:nvPr>
            <p:ph sz="quarter" idx="13"/>
          </p:nvPr>
        </p:nvSpPr>
        <p:spPr/>
        <p:txBody>
          <a:bodyPr/>
          <a:lstStyle/>
          <a:p>
            <a:r>
              <a:rPr lang="en-US" dirty="0" smtClean="0"/>
              <a:t>Run with your hands up (for police)</a:t>
            </a:r>
          </a:p>
          <a:p>
            <a:pPr lvl="1"/>
            <a:r>
              <a:rPr lang="en-US" dirty="0" smtClean="0"/>
              <a:t>Do not have your phone in your hand</a:t>
            </a:r>
          </a:p>
          <a:p>
            <a:r>
              <a:rPr lang="en-US" dirty="0" smtClean="0"/>
              <a:t>Climb out/jump out windows</a:t>
            </a:r>
          </a:p>
          <a:p>
            <a:r>
              <a:rPr lang="en-US" dirty="0" smtClean="0"/>
              <a:t>Assist others in evacuation</a:t>
            </a:r>
          </a:p>
        </p:txBody>
      </p:sp>
    </p:spTree>
    <p:extLst>
      <p:ext uri="{BB962C8B-B14F-4D97-AF65-F5344CB8AC3E}">
        <p14:creationId xmlns:p14="http://schemas.microsoft.com/office/powerpoint/2010/main" val="29810561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1500" dirty="0" smtClean="0"/>
              <a:t>ALI</a:t>
            </a:r>
            <a:r>
              <a:rPr lang="en-US" sz="11500" b="1" u="sng" dirty="0" smtClean="0"/>
              <a:t>C</a:t>
            </a:r>
            <a:r>
              <a:rPr lang="en-US" sz="11500" dirty="0" smtClean="0"/>
              <a:t>E</a:t>
            </a:r>
            <a:endParaRPr lang="en-US" dirty="0"/>
          </a:p>
        </p:txBody>
      </p:sp>
      <p:sp>
        <p:nvSpPr>
          <p:cNvPr id="4" name="Text Placeholder 3"/>
          <p:cNvSpPr>
            <a:spLocks noGrp="1"/>
          </p:cNvSpPr>
          <p:nvPr>
            <p:ph type="body" idx="1"/>
          </p:nvPr>
        </p:nvSpPr>
        <p:spPr/>
        <p:txBody>
          <a:bodyPr/>
          <a:lstStyle/>
          <a:p>
            <a:r>
              <a:rPr lang="en-US" sz="6000" smtClean="0"/>
              <a:t>counter</a:t>
            </a:r>
            <a:endParaRPr lang="en-US" dirty="0" smtClean="0"/>
          </a:p>
          <a:p>
            <a:endParaRPr lang="en-US" dirty="0"/>
          </a:p>
        </p:txBody>
      </p:sp>
    </p:spTree>
    <p:extLst>
      <p:ext uri="{BB962C8B-B14F-4D97-AF65-F5344CB8AC3E}">
        <p14:creationId xmlns:p14="http://schemas.microsoft.com/office/powerpoint/2010/main" val="25243790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a:t>
            </a:r>
            <a:endParaRPr lang="en-US" dirty="0"/>
          </a:p>
        </p:txBody>
      </p:sp>
      <p:sp>
        <p:nvSpPr>
          <p:cNvPr id="3" name="Content Placeholder 2"/>
          <p:cNvSpPr>
            <a:spLocks noGrp="1"/>
          </p:cNvSpPr>
          <p:nvPr>
            <p:ph sz="quarter" idx="13"/>
          </p:nvPr>
        </p:nvSpPr>
        <p:spPr/>
        <p:txBody>
          <a:bodyPr/>
          <a:lstStyle/>
          <a:p>
            <a:r>
              <a:rPr lang="en-US" dirty="0" smtClean="0"/>
              <a:t>When all else fails</a:t>
            </a:r>
          </a:p>
          <a:p>
            <a:pPr lvl="1"/>
            <a:r>
              <a:rPr lang="en-US" dirty="0" smtClean="0"/>
              <a:t>If you are unable to evacuate or escape</a:t>
            </a:r>
          </a:p>
          <a:p>
            <a:pPr lvl="2"/>
            <a:r>
              <a:rPr lang="en-US" dirty="0" smtClean="0"/>
              <a:t>The intruder has broken through the barricade</a:t>
            </a:r>
          </a:p>
          <a:p>
            <a:pPr lvl="2"/>
            <a:r>
              <a:rPr lang="en-US" dirty="0" smtClean="0"/>
              <a:t>The intruder entered the room before you had the chance to barricade</a:t>
            </a:r>
          </a:p>
        </p:txBody>
      </p:sp>
    </p:spTree>
    <p:extLst>
      <p:ext uri="{BB962C8B-B14F-4D97-AF65-F5344CB8AC3E}">
        <p14:creationId xmlns:p14="http://schemas.microsoft.com/office/powerpoint/2010/main" val="33110337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dirty="0"/>
              <a:t>Police miss 70-80% of their shots in dynamic events</a:t>
            </a:r>
          </a:p>
          <a:p>
            <a:r>
              <a:rPr lang="en-US" dirty="0"/>
              <a:t>Active shooters are typically not highly </a:t>
            </a:r>
            <a:r>
              <a:rPr lang="en-US" dirty="0" smtClean="0"/>
              <a:t>skilled </a:t>
            </a:r>
            <a:r>
              <a:rPr lang="en-US" dirty="0"/>
              <a:t>shooters</a:t>
            </a:r>
          </a:p>
          <a:p>
            <a:r>
              <a:rPr lang="en-US" dirty="0" smtClean="0"/>
              <a:t>Take Counter </a:t>
            </a:r>
            <a:r>
              <a:rPr lang="en-US" dirty="0"/>
              <a:t>steps</a:t>
            </a:r>
          </a:p>
          <a:p>
            <a:pPr lvl="1"/>
            <a:r>
              <a:rPr lang="en-US" dirty="0"/>
              <a:t>Interrupt the process of shooting</a:t>
            </a:r>
          </a:p>
          <a:p>
            <a:pPr lvl="1"/>
            <a:r>
              <a:rPr lang="en-US" dirty="0"/>
              <a:t>Create a </a:t>
            </a:r>
            <a:r>
              <a:rPr lang="en-US" dirty="0" smtClean="0"/>
              <a:t>distraction</a:t>
            </a:r>
          </a:p>
          <a:p>
            <a:pPr lvl="2"/>
            <a:r>
              <a:rPr lang="en-US" dirty="0" smtClean="0"/>
              <a:t>Shout</a:t>
            </a:r>
          </a:p>
          <a:p>
            <a:pPr lvl="2"/>
            <a:r>
              <a:rPr lang="en-US" dirty="0" smtClean="0"/>
              <a:t>Throw things</a:t>
            </a:r>
          </a:p>
          <a:p>
            <a:pPr lvl="2"/>
            <a:r>
              <a:rPr lang="en-US" dirty="0" smtClean="0"/>
              <a:t>swarm</a:t>
            </a:r>
          </a:p>
          <a:p>
            <a:pPr lvl="1"/>
            <a:r>
              <a:rPr lang="en-US" sz="2400" b="1" u="sng" dirty="0" smtClean="0"/>
              <a:t>DO NOT </a:t>
            </a:r>
            <a:r>
              <a:rPr lang="en-US" dirty="0" smtClean="0"/>
              <a:t>Sit quietly on the floor and wait to become a victim</a:t>
            </a:r>
          </a:p>
          <a:p>
            <a:endParaRPr lang="en-US" dirty="0"/>
          </a:p>
        </p:txBody>
      </p:sp>
    </p:spTree>
    <p:extLst>
      <p:ext uri="{BB962C8B-B14F-4D97-AF65-F5344CB8AC3E}">
        <p14:creationId xmlns:p14="http://schemas.microsoft.com/office/powerpoint/2010/main" val="20768282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a:t>
            </a:r>
            <a:endParaRPr lang="en-US" dirty="0"/>
          </a:p>
        </p:txBody>
      </p:sp>
      <p:sp>
        <p:nvSpPr>
          <p:cNvPr id="3" name="Content Placeholder 2"/>
          <p:cNvSpPr>
            <a:spLocks noGrp="1"/>
          </p:cNvSpPr>
          <p:nvPr>
            <p:ph sz="quarter" idx="13"/>
          </p:nvPr>
        </p:nvSpPr>
        <p:spPr/>
        <p:txBody>
          <a:bodyPr>
            <a:normAutofit/>
          </a:bodyPr>
          <a:lstStyle/>
          <a:p>
            <a:r>
              <a:rPr lang="en-US" sz="2800" dirty="0" smtClean="0"/>
              <a:t>If you can knock the weapon away, put it in or under a trash can or other area.  </a:t>
            </a:r>
          </a:p>
          <a:p>
            <a:pPr lvl="1"/>
            <a:r>
              <a:rPr lang="en-US" sz="2400" dirty="0" smtClean="0"/>
              <a:t>Do not hold the weapon over the shooter</a:t>
            </a:r>
          </a:p>
          <a:p>
            <a:pPr lvl="1"/>
            <a:r>
              <a:rPr lang="en-US" sz="2400" dirty="0" smtClean="0"/>
              <a:t>Do not hold the weapon in your hands</a:t>
            </a:r>
            <a:endParaRPr lang="en-US" sz="2400" dirty="0"/>
          </a:p>
        </p:txBody>
      </p:sp>
    </p:spTree>
    <p:extLst>
      <p:ext uri="{BB962C8B-B14F-4D97-AF65-F5344CB8AC3E}">
        <p14:creationId xmlns:p14="http://schemas.microsoft.com/office/powerpoint/2010/main" val="668263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1500" dirty="0" smtClean="0"/>
              <a:t>ALICE</a:t>
            </a:r>
            <a:endParaRPr lang="en-US" dirty="0"/>
          </a:p>
        </p:txBody>
      </p:sp>
      <p:sp>
        <p:nvSpPr>
          <p:cNvPr id="4" name="Text Placeholder 3"/>
          <p:cNvSpPr>
            <a:spLocks noGrp="1"/>
          </p:cNvSpPr>
          <p:nvPr>
            <p:ph type="body" idx="1"/>
          </p:nvPr>
        </p:nvSpPr>
        <p:spPr/>
        <p:txBody>
          <a:bodyPr/>
          <a:lstStyle/>
          <a:p>
            <a:r>
              <a:rPr lang="en-US" sz="6000" dirty="0" smtClean="0"/>
              <a:t>Survival</a:t>
            </a:r>
            <a:endParaRPr lang="en-US" dirty="0" smtClean="0"/>
          </a:p>
          <a:p>
            <a:endParaRPr lang="en-US" dirty="0"/>
          </a:p>
        </p:txBody>
      </p:sp>
    </p:spTree>
    <p:extLst>
      <p:ext uri="{BB962C8B-B14F-4D97-AF65-F5344CB8AC3E}">
        <p14:creationId xmlns:p14="http://schemas.microsoft.com/office/powerpoint/2010/main" val="2659432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SURVIVAL</a:t>
            </a:r>
            <a:endParaRPr lang="en-US" dirty="0"/>
          </a:p>
        </p:txBody>
      </p:sp>
      <p:sp>
        <p:nvSpPr>
          <p:cNvPr id="3" name="Content Placeholder 2"/>
          <p:cNvSpPr>
            <a:spLocks noGrp="1"/>
          </p:cNvSpPr>
          <p:nvPr>
            <p:ph sz="quarter" idx="13"/>
          </p:nvPr>
        </p:nvSpPr>
        <p:spPr/>
        <p:txBody>
          <a:bodyPr/>
          <a:lstStyle/>
          <a:p>
            <a:r>
              <a:rPr lang="en-US" dirty="0" smtClean="0"/>
              <a:t>Preparation is the key</a:t>
            </a:r>
          </a:p>
          <a:p>
            <a:pPr lvl="1"/>
            <a:r>
              <a:rPr lang="en-US" dirty="0" smtClean="0"/>
              <a:t>Be careful how and what you practice</a:t>
            </a:r>
          </a:p>
          <a:p>
            <a:pPr lvl="1"/>
            <a:r>
              <a:rPr lang="en-US" dirty="0" smtClean="0"/>
              <a:t>We must prepare as if it will happen and at a level that reflects reality</a:t>
            </a:r>
          </a:p>
          <a:p>
            <a:r>
              <a:rPr lang="en-US" dirty="0" smtClean="0"/>
              <a:t>TO SURVIVE be prepared:</a:t>
            </a:r>
          </a:p>
          <a:p>
            <a:pPr lvl="1"/>
            <a:r>
              <a:rPr lang="en-US" dirty="0" smtClean="0"/>
              <a:t>Physically</a:t>
            </a:r>
            <a:endParaRPr lang="en-US" dirty="0"/>
          </a:p>
          <a:p>
            <a:pPr lvl="1"/>
            <a:r>
              <a:rPr lang="en-US" dirty="0" smtClean="0"/>
              <a:t>Mentally</a:t>
            </a:r>
            <a:endParaRPr lang="en-US" dirty="0"/>
          </a:p>
          <a:p>
            <a:pPr lvl="1"/>
            <a:r>
              <a:rPr lang="en-US" dirty="0" smtClean="0"/>
              <a:t>Equipment Ready</a:t>
            </a:r>
            <a:endParaRPr lang="en-US" dirty="0"/>
          </a:p>
          <a:p>
            <a:endParaRPr lang="en-US" dirty="0"/>
          </a:p>
        </p:txBody>
      </p:sp>
    </p:spTree>
    <p:extLst>
      <p:ext uri="{BB962C8B-B14F-4D97-AF65-F5344CB8AC3E}">
        <p14:creationId xmlns:p14="http://schemas.microsoft.com/office/powerpoint/2010/main" val="21718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Drills we will have</a:t>
            </a:r>
            <a:endParaRPr lang="en-US" dirty="0"/>
          </a:p>
        </p:txBody>
      </p:sp>
      <p:sp>
        <p:nvSpPr>
          <p:cNvPr id="3" name="Content Placeholder 2"/>
          <p:cNvSpPr>
            <a:spLocks noGrp="1"/>
          </p:cNvSpPr>
          <p:nvPr>
            <p:ph sz="quarter" idx="13"/>
          </p:nvPr>
        </p:nvSpPr>
        <p:spPr/>
        <p:txBody>
          <a:bodyPr/>
          <a:lstStyle/>
          <a:p>
            <a:r>
              <a:rPr lang="en-US" dirty="0" smtClean="0"/>
              <a:t>Secure campus</a:t>
            </a:r>
          </a:p>
          <a:p>
            <a:r>
              <a:rPr lang="en-US" dirty="0" smtClean="0"/>
              <a:t>Shelter-in-place</a:t>
            </a:r>
          </a:p>
          <a:p>
            <a:r>
              <a:rPr lang="en-US" dirty="0" smtClean="0"/>
              <a:t>Lockdown</a:t>
            </a:r>
          </a:p>
          <a:p>
            <a:r>
              <a:rPr lang="en-US" dirty="0" smtClean="0"/>
              <a:t>Evacuation</a:t>
            </a:r>
          </a:p>
          <a:p>
            <a:r>
              <a:rPr lang="en-US" dirty="0" smtClean="0"/>
              <a:t>Reverse evacuation</a:t>
            </a:r>
          </a:p>
        </p:txBody>
      </p:sp>
    </p:spTree>
    <p:extLst>
      <p:ext uri="{BB962C8B-B14F-4D97-AF65-F5344CB8AC3E}">
        <p14:creationId xmlns:p14="http://schemas.microsoft.com/office/powerpoint/2010/main" val="2660840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How is ALICE different from other drills?</a:t>
            </a:r>
            <a:br>
              <a:rPr lang="en-US" dirty="0">
                <a:effectLst/>
              </a:rPr>
            </a:br>
            <a:r>
              <a:rPr lang="en-US" dirty="0"/>
              <a:t/>
            </a:r>
            <a:br>
              <a:rPr lang="en-US" dirty="0"/>
            </a:br>
            <a:endParaRPr lang="en-US" dirty="0"/>
          </a:p>
        </p:txBody>
      </p:sp>
      <p:sp>
        <p:nvSpPr>
          <p:cNvPr id="3" name="Content Placeholder 2"/>
          <p:cNvSpPr>
            <a:spLocks noGrp="1"/>
          </p:cNvSpPr>
          <p:nvPr>
            <p:ph sz="quarter" idx="13"/>
          </p:nvPr>
        </p:nvSpPr>
        <p:spPr/>
        <p:txBody>
          <a:bodyPr>
            <a:normAutofit/>
          </a:bodyPr>
          <a:lstStyle/>
          <a:p>
            <a:r>
              <a:rPr lang="en-US" dirty="0">
                <a:effectLst/>
              </a:rPr>
              <a:t>ALICE (Alert, Lockdown, Inform, Counter, Evacuate) training helps prepare individuals to handle the threat of an Active Shooter. ALICE teaches individuals to participate in their own survival, while leading others to safety. Though no one can guarantee success in this type of situation, this new set of skills will greatly increase the odds of survival should anyone face this form of disaster.</a:t>
            </a:r>
          </a:p>
          <a:p>
            <a:r>
              <a:rPr lang="en-US" dirty="0">
                <a:effectLst/>
              </a:rPr>
              <a:t>Lockdown is no Longer Enough</a:t>
            </a:r>
          </a:p>
          <a:p>
            <a:r>
              <a:rPr lang="en-US" dirty="0">
                <a:effectLst/>
              </a:rPr>
              <a:t>Multiple Options are needed</a:t>
            </a:r>
          </a:p>
          <a:p>
            <a:r>
              <a:rPr lang="en-US" dirty="0">
                <a:effectLst/>
              </a:rPr>
              <a:t>Those in Harm’s Way Should Make Their Own Decisions</a:t>
            </a:r>
          </a:p>
          <a:p>
            <a:pPr marL="0" indent="0">
              <a:buNone/>
            </a:pPr>
            <a:endParaRPr lang="en-US" dirty="0"/>
          </a:p>
        </p:txBody>
      </p:sp>
    </p:spTree>
    <p:extLst>
      <p:ext uri="{BB962C8B-B14F-4D97-AF65-F5344CB8AC3E}">
        <p14:creationId xmlns:p14="http://schemas.microsoft.com/office/powerpoint/2010/main" val="26543636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Secure campus</a:t>
            </a:r>
            <a:br>
              <a:rPr lang="en-US" dirty="0"/>
            </a:br>
            <a:endParaRPr lang="en-US" dirty="0"/>
          </a:p>
        </p:txBody>
      </p:sp>
      <p:sp>
        <p:nvSpPr>
          <p:cNvPr id="3" name="Content Placeholder 2"/>
          <p:cNvSpPr>
            <a:spLocks noGrp="1"/>
          </p:cNvSpPr>
          <p:nvPr>
            <p:ph sz="quarter" idx="13"/>
          </p:nvPr>
        </p:nvSpPr>
        <p:spPr/>
        <p:txBody>
          <a:bodyPr/>
          <a:lstStyle/>
          <a:p>
            <a:pPr lvl="1"/>
            <a:r>
              <a:rPr lang="en-US" sz="2000" dirty="0" smtClean="0"/>
              <a:t>Protects </a:t>
            </a:r>
            <a:r>
              <a:rPr lang="en-US" sz="2000" dirty="0"/>
              <a:t>the students and staff from a threat outside the building</a:t>
            </a:r>
          </a:p>
          <a:p>
            <a:pPr lvl="2"/>
            <a:r>
              <a:rPr lang="en-US" sz="2000" dirty="0"/>
              <a:t>Close windows and shades</a:t>
            </a:r>
          </a:p>
          <a:p>
            <a:pPr lvl="2"/>
            <a:r>
              <a:rPr lang="en-US" sz="2000" dirty="0"/>
              <a:t>Make sure </a:t>
            </a:r>
            <a:r>
              <a:rPr lang="en-US" sz="2000" dirty="0" smtClean="0"/>
              <a:t>doors are locked</a:t>
            </a:r>
          </a:p>
          <a:p>
            <a:pPr lvl="2"/>
            <a:r>
              <a:rPr lang="en-US" sz="2000" dirty="0" smtClean="0"/>
              <a:t>Reduce/eliminate movement in the hallways</a:t>
            </a:r>
          </a:p>
          <a:p>
            <a:pPr lvl="2"/>
            <a:r>
              <a:rPr lang="en-US" sz="2000" dirty="0" smtClean="0"/>
              <a:t>Continue normal academic activities</a:t>
            </a:r>
          </a:p>
          <a:p>
            <a:pPr lvl="2"/>
            <a:r>
              <a:rPr lang="en-US" sz="2000" dirty="0" smtClean="0"/>
              <a:t>Cancel outdoor activities</a:t>
            </a:r>
            <a:endParaRPr lang="en-US" sz="2000" dirty="0"/>
          </a:p>
          <a:p>
            <a:endParaRPr lang="en-US" dirty="0"/>
          </a:p>
        </p:txBody>
      </p:sp>
    </p:spTree>
    <p:extLst>
      <p:ext uri="{BB962C8B-B14F-4D97-AF65-F5344CB8AC3E}">
        <p14:creationId xmlns:p14="http://schemas.microsoft.com/office/powerpoint/2010/main" val="4011034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Shelter-in-place</a:t>
            </a:r>
            <a:endParaRPr lang="en-US" dirty="0"/>
          </a:p>
        </p:txBody>
      </p:sp>
      <p:sp>
        <p:nvSpPr>
          <p:cNvPr id="3" name="Content Placeholder 2"/>
          <p:cNvSpPr>
            <a:spLocks noGrp="1"/>
          </p:cNvSpPr>
          <p:nvPr>
            <p:ph sz="quarter" idx="13"/>
          </p:nvPr>
        </p:nvSpPr>
        <p:spPr/>
        <p:txBody>
          <a:bodyPr>
            <a:normAutofit/>
          </a:bodyPr>
          <a:lstStyle/>
          <a:p>
            <a:r>
              <a:rPr lang="en-US" dirty="0" smtClean="0"/>
              <a:t>Protects students and staff from external airborne hazardous materials</a:t>
            </a:r>
          </a:p>
          <a:p>
            <a:pPr lvl="1"/>
            <a:r>
              <a:rPr lang="en-US" sz="2000" dirty="0" smtClean="0"/>
              <a:t>Close windows</a:t>
            </a:r>
          </a:p>
          <a:p>
            <a:pPr lvl="1"/>
            <a:r>
              <a:rPr lang="en-US" sz="2000" dirty="0" smtClean="0"/>
              <a:t>Turn off heating/air conditioning fans and equipment</a:t>
            </a:r>
          </a:p>
          <a:p>
            <a:pPr lvl="1"/>
            <a:r>
              <a:rPr lang="en-US" sz="2000" dirty="0" smtClean="0"/>
              <a:t>Close vents</a:t>
            </a:r>
          </a:p>
          <a:p>
            <a:pPr lvl="1"/>
            <a:r>
              <a:rPr lang="en-US" sz="2000" dirty="0" smtClean="0"/>
              <a:t>Cover vents with duct tape and plastic </a:t>
            </a:r>
            <a:endParaRPr lang="en-US" sz="2000" dirty="0"/>
          </a:p>
        </p:txBody>
      </p:sp>
    </p:spTree>
    <p:extLst>
      <p:ext uri="{BB962C8B-B14F-4D97-AF65-F5344CB8AC3E}">
        <p14:creationId xmlns:p14="http://schemas.microsoft.com/office/powerpoint/2010/main" val="2997569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lockdown</a:t>
            </a:r>
            <a:endParaRPr lang="en-US" dirty="0"/>
          </a:p>
        </p:txBody>
      </p:sp>
      <p:sp>
        <p:nvSpPr>
          <p:cNvPr id="3" name="Content Placeholder 2"/>
          <p:cNvSpPr>
            <a:spLocks noGrp="1"/>
          </p:cNvSpPr>
          <p:nvPr>
            <p:ph sz="quarter" idx="13"/>
          </p:nvPr>
        </p:nvSpPr>
        <p:spPr/>
        <p:txBody>
          <a:bodyPr>
            <a:normAutofit/>
          </a:bodyPr>
          <a:lstStyle/>
          <a:p>
            <a:r>
              <a:rPr lang="en-US" dirty="0" smtClean="0"/>
              <a:t>Protects students and staff from a violent intruder or other situation that would require students and staff to be in an area that can be locked</a:t>
            </a:r>
          </a:p>
          <a:p>
            <a:pPr lvl="1"/>
            <a:r>
              <a:rPr lang="en-US" dirty="0" smtClean="0"/>
              <a:t>Move to an area that can be secured</a:t>
            </a:r>
          </a:p>
          <a:p>
            <a:pPr lvl="1"/>
            <a:r>
              <a:rPr lang="en-US" dirty="0" smtClean="0"/>
              <a:t>Close and lock doors and windows</a:t>
            </a:r>
          </a:p>
          <a:p>
            <a:pPr lvl="1"/>
            <a:r>
              <a:rPr lang="en-US" dirty="0" smtClean="0"/>
              <a:t>Barricade doors and windows</a:t>
            </a:r>
          </a:p>
          <a:p>
            <a:pPr lvl="1"/>
            <a:r>
              <a:rPr lang="en-US" dirty="0" smtClean="0"/>
              <a:t>Shut off lights</a:t>
            </a:r>
          </a:p>
          <a:p>
            <a:pPr lvl="1"/>
            <a:r>
              <a:rPr lang="en-US" dirty="0" smtClean="0"/>
              <a:t>Evacuate, if safe to do so and as deemed appropriate</a:t>
            </a:r>
          </a:p>
          <a:p>
            <a:pPr lvl="1"/>
            <a:r>
              <a:rPr lang="en-US" dirty="0" smtClean="0"/>
              <a:t>Stay aware if fire alarm sounds, be prepared to evacuate</a:t>
            </a:r>
            <a:endParaRPr lang="en-US" dirty="0"/>
          </a:p>
        </p:txBody>
      </p:sp>
    </p:spTree>
    <p:extLst>
      <p:ext uri="{BB962C8B-B14F-4D97-AF65-F5344CB8AC3E}">
        <p14:creationId xmlns:p14="http://schemas.microsoft.com/office/powerpoint/2010/main" val="3997929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evacuation</a:t>
            </a:r>
            <a:endParaRPr lang="en-US" dirty="0"/>
          </a:p>
        </p:txBody>
      </p:sp>
      <p:sp>
        <p:nvSpPr>
          <p:cNvPr id="3" name="Content Placeholder 2"/>
          <p:cNvSpPr>
            <a:spLocks noGrp="1"/>
          </p:cNvSpPr>
          <p:nvPr>
            <p:ph sz="quarter" idx="13"/>
          </p:nvPr>
        </p:nvSpPr>
        <p:spPr/>
        <p:txBody>
          <a:bodyPr/>
          <a:lstStyle/>
          <a:p>
            <a:r>
              <a:rPr lang="en-US" dirty="0" smtClean="0"/>
              <a:t>Protects students and staff from a hazard (fire/chemical spill) in the building</a:t>
            </a:r>
          </a:p>
          <a:p>
            <a:pPr lvl="1"/>
            <a:r>
              <a:rPr lang="en-US" dirty="0" smtClean="0"/>
              <a:t>Initiated by the fire alarm</a:t>
            </a:r>
          </a:p>
          <a:p>
            <a:pPr lvl="1"/>
            <a:r>
              <a:rPr lang="en-US" dirty="0" smtClean="0"/>
              <a:t>Exit through the nearest and safest exit</a:t>
            </a:r>
          </a:p>
          <a:p>
            <a:pPr lvl="1"/>
            <a:r>
              <a:rPr lang="en-US" dirty="0" smtClean="0"/>
              <a:t>Gather at the designated meeting area</a:t>
            </a:r>
          </a:p>
          <a:p>
            <a:pPr lvl="1"/>
            <a:r>
              <a:rPr lang="en-US" dirty="0" smtClean="0"/>
              <a:t>Staff will take attendance, await further instructions</a:t>
            </a:r>
            <a:endParaRPr lang="en-US" dirty="0"/>
          </a:p>
        </p:txBody>
      </p:sp>
    </p:spTree>
    <p:extLst>
      <p:ext uri="{BB962C8B-B14F-4D97-AF65-F5344CB8AC3E}">
        <p14:creationId xmlns:p14="http://schemas.microsoft.com/office/powerpoint/2010/main" val="38050880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Reverse evacuation</a:t>
            </a:r>
            <a:endParaRPr lang="en-US" dirty="0"/>
          </a:p>
        </p:txBody>
      </p:sp>
      <p:sp>
        <p:nvSpPr>
          <p:cNvPr id="3" name="Content Placeholder 2"/>
          <p:cNvSpPr>
            <a:spLocks noGrp="1"/>
          </p:cNvSpPr>
          <p:nvPr>
            <p:ph sz="quarter" idx="13"/>
          </p:nvPr>
        </p:nvSpPr>
        <p:spPr/>
        <p:txBody>
          <a:bodyPr/>
          <a:lstStyle/>
          <a:p>
            <a:r>
              <a:rPr lang="en-US" dirty="0" smtClean="0"/>
              <a:t>Protects students and staff from a potentially dangerous situation outside the building</a:t>
            </a:r>
          </a:p>
          <a:p>
            <a:pPr lvl="1"/>
            <a:r>
              <a:rPr lang="en-US" dirty="0" smtClean="0"/>
              <a:t>Initiated by a staff member blowing a whistle three times</a:t>
            </a:r>
          </a:p>
          <a:p>
            <a:pPr lvl="1"/>
            <a:r>
              <a:rPr lang="en-US" dirty="0" smtClean="0"/>
              <a:t>Students go to the teacher for instructions</a:t>
            </a:r>
          </a:p>
          <a:p>
            <a:pPr lvl="1"/>
            <a:r>
              <a:rPr lang="en-US" dirty="0" smtClean="0"/>
              <a:t>Everyone enters the building and attendance is taken</a:t>
            </a:r>
          </a:p>
          <a:p>
            <a:pPr lvl="1"/>
            <a:r>
              <a:rPr lang="en-US" dirty="0" smtClean="0"/>
              <a:t>Remain quiet and await further instructions</a:t>
            </a:r>
            <a:endParaRPr lang="en-US" dirty="0"/>
          </a:p>
        </p:txBody>
      </p:sp>
    </p:spTree>
    <p:extLst>
      <p:ext uri="{BB962C8B-B14F-4D97-AF65-F5344CB8AC3E}">
        <p14:creationId xmlns:p14="http://schemas.microsoft.com/office/powerpoint/2010/main" val="1522295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THINGS TO REMEMBER FROM THIS PRESENTATION</a:t>
            </a:r>
            <a:endParaRPr lang="en-US" dirty="0"/>
          </a:p>
        </p:txBody>
      </p:sp>
      <p:sp>
        <p:nvSpPr>
          <p:cNvPr id="3" name="Content Placeholder 2"/>
          <p:cNvSpPr>
            <a:spLocks noGrp="1"/>
          </p:cNvSpPr>
          <p:nvPr>
            <p:ph sz="quarter" idx="13"/>
          </p:nvPr>
        </p:nvSpPr>
        <p:spPr/>
        <p:txBody>
          <a:bodyPr>
            <a:normAutofit fontScale="85000" lnSpcReduction="10000"/>
          </a:bodyPr>
          <a:lstStyle/>
          <a:p>
            <a:r>
              <a:rPr lang="en-US" dirty="0" smtClean="0"/>
              <a:t>LISTEN to The teacher/adult in room, if applicable (if they tell you to run, run!)</a:t>
            </a:r>
          </a:p>
          <a:p>
            <a:r>
              <a:rPr lang="en-US" dirty="0"/>
              <a:t>Don’t look for an adult to go to if your instinct tells you to run and there is not adult in </a:t>
            </a:r>
            <a:r>
              <a:rPr lang="en-US" dirty="0" smtClean="0"/>
              <a:t>sight </a:t>
            </a:r>
          </a:p>
          <a:p>
            <a:r>
              <a:rPr lang="en-US" dirty="0" smtClean="0"/>
              <a:t>Be Sure Your Hands are Up and empty when exiting the building</a:t>
            </a:r>
          </a:p>
          <a:p>
            <a:r>
              <a:rPr lang="en-US" dirty="0" smtClean="0"/>
              <a:t>Leave everything where it is (it’s not worth your life!)</a:t>
            </a:r>
          </a:p>
          <a:p>
            <a:r>
              <a:rPr lang="en-US" dirty="0" smtClean="0"/>
              <a:t>Phone etc. in pockets (so the police know you don’t have anything that could be mistaken for a weapon)</a:t>
            </a:r>
          </a:p>
          <a:p>
            <a:r>
              <a:rPr lang="en-US" dirty="0" smtClean="0"/>
              <a:t>Ultimate destination is </a:t>
            </a:r>
            <a:r>
              <a:rPr lang="en-US" dirty="0" smtClean="0"/>
              <a:t>the offsite location</a:t>
            </a:r>
            <a:endParaRPr lang="en-US" dirty="0" smtClean="0"/>
          </a:p>
          <a:p>
            <a:r>
              <a:rPr lang="en-US" dirty="0" smtClean="0"/>
              <a:t>Even if you have a car or live nearby, you must go to the church (for accountability)</a:t>
            </a:r>
          </a:p>
          <a:p>
            <a:endParaRPr lang="en-US" dirty="0"/>
          </a:p>
        </p:txBody>
      </p:sp>
    </p:spTree>
    <p:extLst>
      <p:ext uri="{BB962C8B-B14F-4D97-AF65-F5344CB8AC3E}">
        <p14:creationId xmlns:p14="http://schemas.microsoft.com/office/powerpoint/2010/main" val="121727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i="1" dirty="0" smtClean="0"/>
              <a:t>IN a moment of decision, the best thing you can do is the right thing, the next best thing is the wrong thing, the worst thing you can do is nothing.</a:t>
            </a:r>
            <a:endParaRPr lang="en-US" sz="3600" i="1" dirty="0"/>
          </a:p>
        </p:txBody>
      </p:sp>
      <p:sp>
        <p:nvSpPr>
          <p:cNvPr id="5" name="Text Placeholder 4"/>
          <p:cNvSpPr>
            <a:spLocks noGrp="1"/>
          </p:cNvSpPr>
          <p:nvPr>
            <p:ph type="body" sz="half" idx="2"/>
          </p:nvPr>
        </p:nvSpPr>
        <p:spPr/>
        <p:txBody>
          <a:bodyPr>
            <a:normAutofit/>
          </a:bodyPr>
          <a:lstStyle/>
          <a:p>
            <a:r>
              <a:rPr lang="en-US" sz="1800" dirty="0" smtClean="0"/>
              <a:t>Theodore Roosevelt</a:t>
            </a:r>
            <a:endParaRPr lang="en-US" sz="1800" dirty="0"/>
          </a:p>
        </p:txBody>
      </p:sp>
    </p:spTree>
    <p:extLst>
      <p:ext uri="{BB962C8B-B14F-4D97-AF65-F5344CB8AC3E}">
        <p14:creationId xmlns:p14="http://schemas.microsoft.com/office/powerpoint/2010/main" val="885609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sz="quarter" idx="13"/>
          </p:nvPr>
        </p:nvSpPr>
        <p:spPr>
          <a:xfrm>
            <a:off x="913774" y="2367092"/>
            <a:ext cx="10363826" cy="4008994"/>
          </a:xfrm>
        </p:spPr>
        <p:txBody>
          <a:bodyPr>
            <a:normAutofit/>
          </a:bodyPr>
          <a:lstStyle/>
          <a:p>
            <a:r>
              <a:rPr lang="en-US" sz="2200" dirty="0"/>
              <a:t>Off site Evacuation Drill will be on September 25</a:t>
            </a:r>
            <a:r>
              <a:rPr lang="en-US" sz="2200" baseline="30000" dirty="0"/>
              <a:t>th</a:t>
            </a:r>
            <a:r>
              <a:rPr lang="en-US" sz="2200" dirty="0"/>
              <a:t> from 9:45-10:50 am</a:t>
            </a:r>
          </a:p>
          <a:p>
            <a:r>
              <a:rPr lang="en-US" sz="2200" dirty="0" smtClean="0"/>
              <a:t>At this time students will now report to their class meeting advisor’s room for a short debrief of today’s assembly</a:t>
            </a:r>
          </a:p>
          <a:p>
            <a:pPr lvl="1"/>
            <a:r>
              <a:rPr lang="en-US" dirty="0" smtClean="0"/>
              <a:t>7</a:t>
            </a:r>
            <a:r>
              <a:rPr lang="en-US" baseline="30000" dirty="0" smtClean="0"/>
              <a:t>th</a:t>
            </a:r>
            <a:r>
              <a:rPr lang="en-US" dirty="0" smtClean="0"/>
              <a:t> grade – </a:t>
            </a:r>
            <a:r>
              <a:rPr lang="en-US" dirty="0" err="1" smtClean="0"/>
              <a:t>mr.</a:t>
            </a:r>
            <a:r>
              <a:rPr lang="en-US" dirty="0" smtClean="0"/>
              <a:t> weaver (room 217)</a:t>
            </a:r>
          </a:p>
          <a:p>
            <a:pPr lvl="1"/>
            <a:r>
              <a:rPr lang="en-US" dirty="0" smtClean="0"/>
              <a:t>8</a:t>
            </a:r>
            <a:r>
              <a:rPr lang="en-US" baseline="30000" dirty="0" smtClean="0"/>
              <a:t>th</a:t>
            </a:r>
            <a:r>
              <a:rPr lang="en-US" dirty="0" smtClean="0"/>
              <a:t> grade – </a:t>
            </a:r>
            <a:r>
              <a:rPr lang="en-US" dirty="0" err="1" smtClean="0"/>
              <a:t>mrs.</a:t>
            </a:r>
            <a:r>
              <a:rPr lang="en-US" dirty="0" smtClean="0"/>
              <a:t> Williams (room 216)</a:t>
            </a:r>
          </a:p>
          <a:p>
            <a:pPr lvl="1"/>
            <a:r>
              <a:rPr lang="en-US" dirty="0" smtClean="0"/>
              <a:t>9</a:t>
            </a:r>
            <a:r>
              <a:rPr lang="en-US" baseline="30000" dirty="0" smtClean="0"/>
              <a:t>th</a:t>
            </a:r>
            <a:r>
              <a:rPr lang="en-US" dirty="0"/>
              <a:t> </a:t>
            </a:r>
            <a:r>
              <a:rPr lang="en-US" dirty="0" smtClean="0"/>
              <a:t>Grade-Mr. Wood (Room 205)</a:t>
            </a:r>
          </a:p>
          <a:p>
            <a:pPr lvl="1"/>
            <a:r>
              <a:rPr lang="en-US" dirty="0" smtClean="0"/>
              <a:t>10</a:t>
            </a:r>
            <a:r>
              <a:rPr lang="en-US" baseline="30000" dirty="0" smtClean="0"/>
              <a:t>th</a:t>
            </a:r>
            <a:r>
              <a:rPr lang="en-US" dirty="0" smtClean="0"/>
              <a:t> grade- mr. </a:t>
            </a:r>
            <a:r>
              <a:rPr lang="en-US" dirty="0" err="1" smtClean="0"/>
              <a:t>superchi</a:t>
            </a:r>
            <a:r>
              <a:rPr lang="en-US" dirty="0" smtClean="0"/>
              <a:t> (room 200)</a:t>
            </a:r>
          </a:p>
          <a:p>
            <a:pPr lvl="1"/>
            <a:r>
              <a:rPr lang="en-US" dirty="0" smtClean="0"/>
              <a:t>11</a:t>
            </a:r>
            <a:r>
              <a:rPr lang="en-US" baseline="30000" dirty="0" smtClean="0"/>
              <a:t>th</a:t>
            </a:r>
            <a:r>
              <a:rPr lang="en-US" dirty="0" smtClean="0"/>
              <a:t> grade- </a:t>
            </a:r>
            <a:r>
              <a:rPr lang="en-US" dirty="0" err="1" smtClean="0"/>
              <a:t>mrs.</a:t>
            </a:r>
            <a:r>
              <a:rPr lang="en-US" dirty="0" smtClean="0"/>
              <a:t> Locke (room 113)</a:t>
            </a:r>
          </a:p>
          <a:p>
            <a:pPr lvl="1"/>
            <a:r>
              <a:rPr lang="en-US" dirty="0" smtClean="0"/>
              <a:t>12</a:t>
            </a:r>
            <a:r>
              <a:rPr lang="en-US" baseline="30000" dirty="0" smtClean="0"/>
              <a:t>th</a:t>
            </a:r>
            <a:r>
              <a:rPr lang="en-US" dirty="0" smtClean="0"/>
              <a:t> grade- </a:t>
            </a:r>
            <a:r>
              <a:rPr lang="en-US" dirty="0" err="1" smtClean="0"/>
              <a:t>mrs.</a:t>
            </a:r>
            <a:r>
              <a:rPr lang="en-US" dirty="0" smtClean="0"/>
              <a:t> Clark (room 108)</a:t>
            </a:r>
          </a:p>
          <a:p>
            <a:pPr marL="0" indent="0">
              <a:buNone/>
            </a:pPr>
            <a:endParaRPr lang="en-US" dirty="0" smtClean="0"/>
          </a:p>
        </p:txBody>
      </p:sp>
    </p:spTree>
    <p:extLst>
      <p:ext uri="{BB962C8B-B14F-4D97-AF65-F5344CB8AC3E}">
        <p14:creationId xmlns:p14="http://schemas.microsoft.com/office/powerpoint/2010/main" val="4147827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Waltham high school Video</a:t>
            </a:r>
            <a:endParaRPr lang="en-US" dirty="0"/>
          </a:p>
        </p:txBody>
      </p:sp>
      <p:sp>
        <p:nvSpPr>
          <p:cNvPr id="3" name="Content Placeholder 2"/>
          <p:cNvSpPr>
            <a:spLocks noGrp="1"/>
          </p:cNvSpPr>
          <p:nvPr>
            <p:ph sz="quarter" idx="13"/>
          </p:nvPr>
        </p:nvSpPr>
        <p:spPr>
          <a:xfrm>
            <a:off x="913774" y="2367093"/>
            <a:ext cx="4659123" cy="573816"/>
          </a:xfrm>
        </p:spPr>
        <p:txBody>
          <a:bodyPr/>
          <a:lstStyle/>
          <a:p>
            <a:r>
              <a:rPr lang="en-US" dirty="0" smtClean="0"/>
              <a:t>Waltham High School ALICE </a:t>
            </a:r>
            <a:r>
              <a:rPr lang="en-US" dirty="0" err="1" smtClean="0"/>
              <a:t>videO</a:t>
            </a:r>
            <a:endParaRPr lang="en-US" dirty="0"/>
          </a:p>
        </p:txBody>
      </p:sp>
      <p:sp>
        <p:nvSpPr>
          <p:cNvPr id="4" name="Rectangle 3"/>
          <p:cNvSpPr/>
          <p:nvPr/>
        </p:nvSpPr>
        <p:spPr>
          <a:xfrm>
            <a:off x="3023940" y="3244334"/>
            <a:ext cx="5576363" cy="369332"/>
          </a:xfrm>
          <a:prstGeom prst="rect">
            <a:avLst/>
          </a:prstGeom>
        </p:spPr>
        <p:txBody>
          <a:bodyPr wrap="square">
            <a:spAutoFit/>
          </a:bodyPr>
          <a:lstStyle/>
          <a:p>
            <a:r>
              <a:rPr lang="en-US" dirty="0" smtClean="0">
                <a:hlinkClick r:id="rId2"/>
              </a:rPr>
              <a:t>https://www.youtube.com/watch?v=CqkUw9egsWc</a:t>
            </a:r>
            <a:endParaRPr lang="en-US" dirty="0"/>
          </a:p>
        </p:txBody>
      </p:sp>
    </p:spTree>
    <p:extLst>
      <p:ext uri="{BB962C8B-B14F-4D97-AF65-F5344CB8AC3E}">
        <p14:creationId xmlns:p14="http://schemas.microsoft.com/office/powerpoint/2010/main" val="3765837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What does A.L.I.C.E. stand for?</a:t>
            </a:r>
            <a:br>
              <a:rPr lang="en-US" dirty="0">
                <a:effectLst/>
              </a:rPr>
            </a:br>
            <a:r>
              <a:rPr lang="en-US" dirty="0"/>
              <a:t/>
            </a:r>
            <a:br>
              <a:rPr lang="en-US" dirty="0"/>
            </a:br>
            <a:endParaRPr lang="en-US" dirty="0"/>
          </a:p>
        </p:txBody>
      </p:sp>
      <p:sp>
        <p:nvSpPr>
          <p:cNvPr id="3" name="Content Placeholder 2"/>
          <p:cNvSpPr>
            <a:spLocks noGrp="1"/>
          </p:cNvSpPr>
          <p:nvPr>
            <p:ph sz="quarter" idx="13"/>
          </p:nvPr>
        </p:nvSpPr>
        <p:spPr/>
        <p:txBody>
          <a:bodyPr>
            <a:normAutofit fontScale="85000" lnSpcReduction="20000"/>
          </a:bodyPr>
          <a:lstStyle/>
          <a:p>
            <a:r>
              <a:rPr lang="en-US" sz="2600" b="1" dirty="0">
                <a:effectLst/>
              </a:rPr>
              <a:t>ALICE</a:t>
            </a:r>
            <a:r>
              <a:rPr lang="en-US" sz="2600" dirty="0">
                <a:effectLst/>
              </a:rPr>
              <a:t> is a comprehensive training program for increasing the chances of survival through proactive response options during a Violent Critical Incident.</a:t>
            </a:r>
          </a:p>
          <a:p>
            <a:r>
              <a:rPr lang="en-US" sz="2600" dirty="0">
                <a:effectLst/>
              </a:rPr>
              <a:t>A-Alert</a:t>
            </a:r>
          </a:p>
          <a:p>
            <a:r>
              <a:rPr lang="en-US" sz="2600" dirty="0">
                <a:effectLst/>
              </a:rPr>
              <a:t>L-Lockdown</a:t>
            </a:r>
          </a:p>
          <a:p>
            <a:r>
              <a:rPr lang="en-US" sz="2600" dirty="0">
                <a:effectLst/>
              </a:rPr>
              <a:t>I-Inform</a:t>
            </a:r>
          </a:p>
          <a:p>
            <a:r>
              <a:rPr lang="en-US" sz="2600" dirty="0">
                <a:effectLst/>
              </a:rPr>
              <a:t>C-Counter</a:t>
            </a:r>
          </a:p>
          <a:p>
            <a:r>
              <a:rPr lang="en-US" sz="2600" dirty="0">
                <a:effectLst/>
              </a:rPr>
              <a:t>E-Evacuate</a:t>
            </a:r>
          </a:p>
          <a:p>
            <a:pPr marL="0" indent="0">
              <a:buNone/>
            </a:pPr>
            <a:endParaRPr lang="en-US" dirty="0"/>
          </a:p>
        </p:txBody>
      </p:sp>
    </p:spTree>
    <p:extLst>
      <p:ext uri="{BB962C8B-B14F-4D97-AF65-F5344CB8AC3E}">
        <p14:creationId xmlns:p14="http://schemas.microsoft.com/office/powerpoint/2010/main" val="1254860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Shooting Statistics</a:t>
            </a:r>
            <a:endParaRPr lang="en-US" dirty="0"/>
          </a:p>
        </p:txBody>
      </p:sp>
      <p:sp>
        <p:nvSpPr>
          <p:cNvPr id="5" name="Content Placeholder 4"/>
          <p:cNvSpPr>
            <a:spLocks noGrp="1"/>
          </p:cNvSpPr>
          <p:nvPr>
            <p:ph sz="quarter" idx="13"/>
          </p:nvPr>
        </p:nvSpPr>
        <p:spPr/>
        <p:txBody>
          <a:bodyPr/>
          <a:lstStyle/>
          <a:p>
            <a:r>
              <a:rPr lang="en-US" dirty="0"/>
              <a:t>Virginia Tech University</a:t>
            </a:r>
          </a:p>
          <a:p>
            <a:pPr lvl="1"/>
            <a:r>
              <a:rPr lang="en-US" dirty="0"/>
              <a:t>9 minutes</a:t>
            </a:r>
          </a:p>
          <a:p>
            <a:pPr lvl="1"/>
            <a:r>
              <a:rPr lang="en-US" dirty="0"/>
              <a:t>47 total victims </a:t>
            </a:r>
          </a:p>
          <a:p>
            <a:pPr lvl="2"/>
            <a:r>
              <a:rPr lang="en-US" dirty="0"/>
              <a:t>30 killed</a:t>
            </a:r>
          </a:p>
          <a:p>
            <a:pPr lvl="2"/>
            <a:r>
              <a:rPr lang="en-US" dirty="0"/>
              <a:t>17 injured</a:t>
            </a:r>
          </a:p>
          <a:p>
            <a:endParaRPr lang="en-US" dirty="0"/>
          </a:p>
        </p:txBody>
      </p:sp>
      <p:sp>
        <p:nvSpPr>
          <p:cNvPr id="6" name="Content Placeholder 5"/>
          <p:cNvSpPr>
            <a:spLocks noGrp="1"/>
          </p:cNvSpPr>
          <p:nvPr>
            <p:ph sz="quarter" idx="14"/>
          </p:nvPr>
        </p:nvSpPr>
        <p:spPr/>
        <p:txBody>
          <a:bodyPr/>
          <a:lstStyle/>
          <a:p>
            <a:r>
              <a:rPr lang="en-US" dirty="0"/>
              <a:t>Northern Illinois University</a:t>
            </a:r>
          </a:p>
          <a:p>
            <a:pPr lvl="1"/>
            <a:r>
              <a:rPr lang="en-US" dirty="0"/>
              <a:t>6 minutes</a:t>
            </a:r>
          </a:p>
          <a:p>
            <a:pPr lvl="1"/>
            <a:r>
              <a:rPr lang="en-US" dirty="0"/>
              <a:t>27 total victims</a:t>
            </a:r>
          </a:p>
          <a:p>
            <a:pPr lvl="2"/>
            <a:r>
              <a:rPr lang="en-US" dirty="0"/>
              <a:t>6 killed</a:t>
            </a:r>
          </a:p>
          <a:p>
            <a:pPr lvl="2"/>
            <a:r>
              <a:rPr lang="en-US" dirty="0"/>
              <a:t>15 injured</a:t>
            </a:r>
          </a:p>
          <a:p>
            <a:endParaRPr lang="en-US" dirty="0"/>
          </a:p>
        </p:txBody>
      </p:sp>
    </p:spTree>
    <p:extLst>
      <p:ext uri="{BB962C8B-B14F-4D97-AF65-F5344CB8AC3E}">
        <p14:creationId xmlns:p14="http://schemas.microsoft.com/office/powerpoint/2010/main" val="2628861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Shooting </a:t>
            </a:r>
            <a:r>
              <a:rPr lang="en-US" dirty="0" err="1" smtClean="0"/>
              <a:t>statistIcs</a:t>
            </a:r>
            <a:endParaRPr lang="en-US" dirty="0"/>
          </a:p>
        </p:txBody>
      </p:sp>
      <p:sp>
        <p:nvSpPr>
          <p:cNvPr id="3" name="Content Placeholder 2"/>
          <p:cNvSpPr>
            <a:spLocks noGrp="1"/>
          </p:cNvSpPr>
          <p:nvPr>
            <p:ph sz="quarter" idx="13"/>
          </p:nvPr>
        </p:nvSpPr>
        <p:spPr>
          <a:xfrm>
            <a:off x="913774" y="2367092"/>
            <a:ext cx="5106026" cy="3947211"/>
          </a:xfrm>
        </p:spPr>
        <p:txBody>
          <a:bodyPr>
            <a:normAutofit/>
          </a:bodyPr>
          <a:lstStyle/>
          <a:p>
            <a:r>
              <a:rPr lang="en-US" dirty="0"/>
              <a:t>Columbine High School</a:t>
            </a:r>
          </a:p>
          <a:p>
            <a:pPr lvl="1"/>
            <a:r>
              <a:rPr lang="en-US" sz="2000" dirty="0"/>
              <a:t>17 minutes</a:t>
            </a:r>
          </a:p>
          <a:p>
            <a:pPr lvl="1"/>
            <a:r>
              <a:rPr lang="en-US" sz="2000" dirty="0"/>
              <a:t>37 Total victims</a:t>
            </a:r>
          </a:p>
          <a:p>
            <a:pPr lvl="2"/>
            <a:r>
              <a:rPr lang="en-US" sz="2000" dirty="0"/>
              <a:t>13 killed</a:t>
            </a:r>
          </a:p>
          <a:p>
            <a:pPr lvl="2"/>
            <a:r>
              <a:rPr lang="en-US" sz="2000" dirty="0"/>
              <a:t>24 injured</a:t>
            </a:r>
          </a:p>
          <a:p>
            <a:pPr lvl="1"/>
            <a:r>
              <a:rPr lang="en-US" sz="2000" dirty="0"/>
              <a:t>6 minutes of this rampage in the library resulted in 12 injured and 10 </a:t>
            </a:r>
            <a:r>
              <a:rPr lang="en-US" sz="2000" dirty="0" smtClean="0"/>
              <a:t>dead</a:t>
            </a:r>
            <a:endParaRPr lang="en-US" sz="2000" dirty="0"/>
          </a:p>
        </p:txBody>
      </p:sp>
      <p:sp>
        <p:nvSpPr>
          <p:cNvPr id="4" name="Content Placeholder 3"/>
          <p:cNvSpPr>
            <a:spLocks noGrp="1"/>
          </p:cNvSpPr>
          <p:nvPr>
            <p:ph sz="quarter" idx="14"/>
          </p:nvPr>
        </p:nvSpPr>
        <p:spPr>
          <a:xfrm>
            <a:off x="6172200" y="2367092"/>
            <a:ext cx="5105400" cy="3860713"/>
          </a:xfrm>
        </p:spPr>
        <p:txBody>
          <a:bodyPr>
            <a:normAutofit/>
          </a:bodyPr>
          <a:lstStyle/>
          <a:p>
            <a:r>
              <a:rPr lang="en-US" dirty="0" smtClean="0"/>
              <a:t>Sandy </a:t>
            </a:r>
            <a:r>
              <a:rPr lang="en-US" dirty="0"/>
              <a:t>Hook Elementary </a:t>
            </a:r>
            <a:r>
              <a:rPr lang="en-US" dirty="0" smtClean="0"/>
              <a:t>School</a:t>
            </a:r>
          </a:p>
          <a:p>
            <a:pPr lvl="1"/>
            <a:r>
              <a:rPr lang="en-US" sz="2000" dirty="0" smtClean="0"/>
              <a:t>5 minutes</a:t>
            </a:r>
          </a:p>
          <a:p>
            <a:pPr lvl="1"/>
            <a:r>
              <a:rPr lang="en-US" sz="2000" dirty="0" smtClean="0"/>
              <a:t>28 Total Victims</a:t>
            </a:r>
          </a:p>
          <a:p>
            <a:pPr lvl="2"/>
            <a:r>
              <a:rPr lang="en-US" sz="2000" dirty="0" smtClean="0"/>
              <a:t>26 killed</a:t>
            </a:r>
          </a:p>
          <a:p>
            <a:pPr lvl="2"/>
            <a:r>
              <a:rPr lang="en-US" sz="2000" dirty="0" smtClean="0"/>
              <a:t>2 injured</a:t>
            </a:r>
          </a:p>
          <a:p>
            <a:pPr lvl="1"/>
            <a:r>
              <a:rPr lang="en-US" sz="2000" dirty="0" smtClean="0"/>
              <a:t>Additional death – Lanza’s mother prior to rampage</a:t>
            </a:r>
            <a:endParaRPr lang="en-US" sz="2000" dirty="0"/>
          </a:p>
        </p:txBody>
      </p:sp>
    </p:spTree>
    <p:extLst>
      <p:ext uri="{BB962C8B-B14F-4D97-AF65-F5344CB8AC3E}">
        <p14:creationId xmlns:p14="http://schemas.microsoft.com/office/powerpoint/2010/main" val="1077647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ALICE?</a:t>
            </a:r>
            <a:endParaRPr lang="en-US" dirty="0"/>
          </a:p>
        </p:txBody>
      </p:sp>
      <p:sp>
        <p:nvSpPr>
          <p:cNvPr id="3" name="Content Placeholder 2"/>
          <p:cNvSpPr>
            <a:spLocks noGrp="1"/>
          </p:cNvSpPr>
          <p:nvPr>
            <p:ph sz="quarter" idx="13"/>
          </p:nvPr>
        </p:nvSpPr>
        <p:spPr/>
        <p:txBody>
          <a:bodyPr/>
          <a:lstStyle/>
          <a:p>
            <a:r>
              <a:rPr lang="en-US" dirty="0" smtClean="0"/>
              <a:t>Addresses violent intruders</a:t>
            </a:r>
          </a:p>
          <a:p>
            <a:r>
              <a:rPr lang="en-US" dirty="0" smtClean="0"/>
              <a:t>Maximizes survivability of targets through options</a:t>
            </a:r>
          </a:p>
          <a:p>
            <a:r>
              <a:rPr lang="en-US" dirty="0" smtClean="0"/>
              <a:t>Teaches how to help wounded/injured</a:t>
            </a:r>
            <a:endParaRPr lang="en-US" dirty="0"/>
          </a:p>
        </p:txBody>
      </p:sp>
    </p:spTree>
    <p:extLst>
      <p:ext uri="{BB962C8B-B14F-4D97-AF65-F5344CB8AC3E}">
        <p14:creationId xmlns:p14="http://schemas.microsoft.com/office/powerpoint/2010/main" val="3937751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ALICE?</a:t>
            </a:r>
            <a:endParaRPr lang="en-US" dirty="0"/>
          </a:p>
        </p:txBody>
      </p:sp>
      <p:sp>
        <p:nvSpPr>
          <p:cNvPr id="3" name="Content Placeholder 2"/>
          <p:cNvSpPr>
            <a:spLocks noGrp="1"/>
          </p:cNvSpPr>
          <p:nvPr>
            <p:ph sz="quarter" idx="13"/>
          </p:nvPr>
        </p:nvSpPr>
        <p:spPr/>
        <p:txBody>
          <a:bodyPr/>
          <a:lstStyle/>
          <a:p>
            <a:r>
              <a:rPr lang="en-US" dirty="0" smtClean="0"/>
              <a:t>Begin the mental preparation to:</a:t>
            </a:r>
          </a:p>
          <a:p>
            <a:pPr lvl="1"/>
            <a:r>
              <a:rPr lang="en-US" dirty="0" smtClean="0"/>
              <a:t>Recognize</a:t>
            </a:r>
          </a:p>
          <a:p>
            <a:pPr lvl="1"/>
            <a:r>
              <a:rPr lang="en-US" dirty="0" smtClean="0"/>
              <a:t>Assess</a:t>
            </a:r>
          </a:p>
          <a:p>
            <a:pPr lvl="1"/>
            <a:r>
              <a:rPr lang="en-US" dirty="0" smtClean="0"/>
              <a:t>Respond</a:t>
            </a:r>
          </a:p>
          <a:p>
            <a:r>
              <a:rPr lang="en-US" dirty="0" smtClean="0"/>
              <a:t>To threats against you and/or other members of the SCHOOL community</a:t>
            </a:r>
          </a:p>
          <a:p>
            <a:r>
              <a:rPr lang="en-US" dirty="0" smtClean="0"/>
              <a:t>Active Shooter/intruder scenarios happen everywhere</a:t>
            </a:r>
            <a:endParaRPr lang="en-US" dirty="0"/>
          </a:p>
        </p:txBody>
      </p:sp>
    </p:spTree>
    <p:extLst>
      <p:ext uri="{BB962C8B-B14F-4D97-AF65-F5344CB8AC3E}">
        <p14:creationId xmlns:p14="http://schemas.microsoft.com/office/powerpoint/2010/main" val="2823067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892FADA9-420D-4323-A7A4-C106016652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TC104033925[[fn=Droplet]]</Template>
  <TotalTime>477</TotalTime>
  <Words>1223</Words>
  <Application>Microsoft Office PowerPoint</Application>
  <PresentationFormat>Widescreen</PresentationFormat>
  <Paragraphs>205</Paragraphs>
  <Slides>37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Tw Cen MT</vt:lpstr>
      <vt:lpstr>Droplet</vt:lpstr>
      <vt:lpstr>Lisbon Regional School Safety Assembly   </vt:lpstr>
      <vt:lpstr>Why are we here today?  </vt:lpstr>
      <vt:lpstr>How is ALICE different from other drills?  </vt:lpstr>
      <vt:lpstr>Waltham high school Video</vt:lpstr>
      <vt:lpstr>What does A.L.I.C.E. stand for?  </vt:lpstr>
      <vt:lpstr>Shooting Statistics</vt:lpstr>
      <vt:lpstr>Shooting statistIcs</vt:lpstr>
      <vt:lpstr>What is ALICE?</vt:lpstr>
      <vt:lpstr>Why ALICE?</vt:lpstr>
      <vt:lpstr>Benefits of ALICE</vt:lpstr>
      <vt:lpstr>ALICE</vt:lpstr>
      <vt:lpstr>ALERT</vt:lpstr>
      <vt:lpstr>ALICE</vt:lpstr>
      <vt:lpstr>Lockdown</vt:lpstr>
      <vt:lpstr>Lockdown</vt:lpstr>
      <vt:lpstr>Barricades</vt:lpstr>
      <vt:lpstr>Barricades</vt:lpstr>
      <vt:lpstr>ALICE</vt:lpstr>
      <vt:lpstr>Inform</vt:lpstr>
      <vt:lpstr>ALICE</vt:lpstr>
      <vt:lpstr>EVACUATE</vt:lpstr>
      <vt:lpstr>How to Evacuate</vt:lpstr>
      <vt:lpstr>ALICE</vt:lpstr>
      <vt:lpstr>Counter</vt:lpstr>
      <vt:lpstr>COUNTER</vt:lpstr>
      <vt:lpstr>COUNTER</vt:lpstr>
      <vt:lpstr>ALICE</vt:lpstr>
      <vt:lpstr>SURVIVAL</vt:lpstr>
      <vt:lpstr>Drills we will have</vt:lpstr>
      <vt:lpstr>Secure campus </vt:lpstr>
      <vt:lpstr>Shelter-in-place</vt:lpstr>
      <vt:lpstr>lockdown</vt:lpstr>
      <vt:lpstr>evacuation</vt:lpstr>
      <vt:lpstr>Reverse evacuation</vt:lpstr>
      <vt:lpstr>KEY THINGS TO REMEMBER FROM THIS PRESENTATION</vt:lpstr>
      <vt:lpstr>IN a moment of decision, the best thing you can do is the right thing, the next best thing is the wrong thing, the worst thing you can do is nothing.</vt:lpstr>
      <vt:lpstr>Next steps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ALICE Training</dc:title>
  <dc:creator>Marcella T. Snyder</dc:creator>
  <cp:lastModifiedBy>Jacqueline Daniels</cp:lastModifiedBy>
  <cp:revision>45</cp:revision>
  <cp:lastPrinted>2018-09-18T18:05:06Z</cp:lastPrinted>
  <dcterms:created xsi:type="dcterms:W3CDTF">2014-08-19T16:54:39Z</dcterms:created>
  <dcterms:modified xsi:type="dcterms:W3CDTF">2018-09-20T15:18:50Z</dcterms:modified>
</cp:coreProperties>
</file>